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7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en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94"/>
    <p:restoredTop sz="96327"/>
  </p:normalViewPr>
  <p:slideViewPr>
    <p:cSldViewPr snapToGrid="0" snapToObjects="1">
      <p:cViewPr varScale="1">
        <p:scale>
          <a:sx n="128" d="100"/>
          <a:sy n="128" d="100"/>
        </p:scale>
        <p:origin x="32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4/5/20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141497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4/5/20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3304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4/5/20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4551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4/5/20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1489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4/5/20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26927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4/5/20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1188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4/5/20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4252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4/5/20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3303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4/5/20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3991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4/5/20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0656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4/5/20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7250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4/5/20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8350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6" r:id="rId6"/>
    <p:sldLayoutId id="2147483681" r:id="rId7"/>
    <p:sldLayoutId id="2147483682" r:id="rId8"/>
    <p:sldLayoutId id="2147483683" r:id="rId9"/>
    <p:sldLayoutId id="2147483685" r:id="rId10"/>
    <p:sldLayoutId id="214748368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help.github.com/en/github/using-git/setting-your-username-in-git" TargetMode="External"/><Relationship Id="rId2" Type="http://schemas.openxmlformats.org/officeDocument/2006/relationships/hyperlink" Target="https://help.github.com/en/github/using-git/which-remote-url-should-i-use#cloning-with-ssh-url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CCA5F87-1D1E-45CB-8D83-FC7EEFAD99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30776A-EA75-4B3C-97CC-079832FCF5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464"/>
          <a:stretch/>
        </p:blipFill>
        <p:spPr>
          <a:xfrm>
            <a:off x="20" y="10"/>
            <a:ext cx="866849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CCFC2C6-6238-4A2F-93DE-2ADF74AF6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711652" y="0"/>
            <a:ext cx="8480347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03B0EB-5E67-4C4E-8A73-585A2F4ED5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48600" y="1122363"/>
            <a:ext cx="4023360" cy="3204134"/>
          </a:xfrm>
        </p:spPr>
        <p:txBody>
          <a:bodyPr anchor="b">
            <a:normAutofit fontScale="90000"/>
          </a:bodyPr>
          <a:lstStyle/>
          <a:p>
            <a:pPr algn="ctr"/>
            <a:r>
              <a:rPr lang="pt-PT" sz="4800" dirty="0"/>
              <a:t>Introdução ao</a:t>
            </a:r>
            <a:br>
              <a:rPr lang="pt-PT" sz="4800" dirty="0"/>
            </a:br>
            <a:br>
              <a:rPr lang="pt-PT" sz="4800" dirty="0"/>
            </a:br>
            <a:r>
              <a:rPr lang="pt-PT" sz="88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ndale Mono" panose="020B0509000000000004" pitchFamily="49" charset="0"/>
              </a:rPr>
              <a:t>git</a:t>
            </a:r>
            <a:endParaRPr lang="pt-PT" sz="4800" b="1" dirty="0">
              <a:solidFill>
                <a:schemeClr val="tx1">
                  <a:lumMod val="85000"/>
                  <a:lumOff val="15000"/>
                </a:schemeClr>
              </a:solidFill>
              <a:latin typeface="Andale Mono" panose="020B0509000000000004" pitchFamily="49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5D3A734-E651-CC49-9582-926038F604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48600" y="4872922"/>
            <a:ext cx="4023360" cy="1208141"/>
          </a:xfrm>
        </p:spPr>
        <p:txBody>
          <a:bodyPr>
            <a:normAutofit/>
          </a:bodyPr>
          <a:lstStyle/>
          <a:p>
            <a:r>
              <a:rPr lang="pt-PT" sz="2000"/>
              <a:t>Diogo Gomes &lt;dgomes@ua.pt&gt;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125193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B8B02-69EB-5343-B414-688A66026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Merging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E5C05F-25C5-2B4F-9438-55D5F9F76C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t-PT" dirty="0">
                <a:latin typeface="Andale Mono" panose="020B0509000000000004" pitchFamily="49" charset="0"/>
              </a:rPr>
              <a:t>% </a:t>
            </a:r>
            <a:r>
              <a:rPr lang="en-GB" dirty="0">
                <a:latin typeface="Andale Mono" panose="020B0509000000000004" pitchFamily="49" charset="0"/>
              </a:rPr>
              <a:t>git merge future-plans </a:t>
            </a:r>
          </a:p>
          <a:p>
            <a:r>
              <a:rPr lang="en-GB" dirty="0"/>
              <a:t>Como </a:t>
            </a:r>
            <a:r>
              <a:rPr lang="en-GB" dirty="0" err="1"/>
              <a:t>não</a:t>
            </a:r>
            <a:r>
              <a:rPr lang="en-GB" dirty="0"/>
              <a:t> </a:t>
            </a:r>
            <a:r>
              <a:rPr lang="en-GB" dirty="0" err="1"/>
              <a:t>existem</a:t>
            </a:r>
            <a:r>
              <a:rPr lang="en-GB" dirty="0"/>
              <a:t> </a:t>
            </a:r>
            <a:r>
              <a:rPr lang="en-GB" dirty="0" err="1"/>
              <a:t>histórias</a:t>
            </a:r>
            <a:r>
              <a:rPr lang="en-GB" dirty="0"/>
              <a:t> </a:t>
            </a:r>
            <a:r>
              <a:rPr lang="en-GB" dirty="0" err="1"/>
              <a:t>paralelas</a:t>
            </a:r>
            <a:r>
              <a:rPr lang="en-GB" dirty="0"/>
              <a:t> o merge </a:t>
            </a:r>
            <a:r>
              <a:rPr lang="en-GB" dirty="0" err="1"/>
              <a:t>é</a:t>
            </a:r>
            <a:r>
              <a:rPr lang="en-GB" dirty="0"/>
              <a:t> </a:t>
            </a:r>
            <a:r>
              <a:rPr lang="en-GB" dirty="0" err="1"/>
              <a:t>apenas</a:t>
            </a:r>
            <a:r>
              <a:rPr lang="en-GB" dirty="0"/>
              <a:t> a </a:t>
            </a:r>
            <a:r>
              <a:rPr lang="en-GB" dirty="0" err="1"/>
              <a:t>actualização</a:t>
            </a:r>
            <a:r>
              <a:rPr lang="en-GB" dirty="0"/>
              <a:t> do HEAD de master</a:t>
            </a:r>
          </a:p>
          <a:p>
            <a:pPr marL="0" indent="0">
              <a:buNone/>
            </a:pPr>
            <a:r>
              <a:rPr lang="pt-PT" dirty="0">
                <a:latin typeface="Andale Mono" panose="020B0509000000000004" pitchFamily="49" charset="0"/>
              </a:rPr>
              <a:t>% </a:t>
            </a:r>
            <a:r>
              <a:rPr lang="en-GB" dirty="0">
                <a:latin typeface="Andale Mono" panose="020B0509000000000004" pitchFamily="49" charset="0"/>
              </a:rPr>
              <a:t>git branch -d future-plans </a:t>
            </a:r>
          </a:p>
          <a:p>
            <a:r>
              <a:rPr lang="pt-PT" dirty="0"/>
              <a:t>Para apagar um </a:t>
            </a:r>
            <a:r>
              <a:rPr lang="pt-PT" dirty="0" err="1"/>
              <a:t>branch</a:t>
            </a:r>
            <a:r>
              <a:rPr lang="pt-PT" dirty="0"/>
              <a:t> que já foi </a:t>
            </a:r>
            <a:r>
              <a:rPr lang="pt-PT" dirty="0" err="1"/>
              <a:t>merged</a:t>
            </a:r>
            <a:r>
              <a:rPr lang="pt-PT" dirty="0"/>
              <a:t> / não interessa </a:t>
            </a:r>
          </a:p>
        </p:txBody>
      </p:sp>
    </p:spTree>
    <p:extLst>
      <p:ext uri="{BB962C8B-B14F-4D97-AF65-F5344CB8AC3E}">
        <p14:creationId xmlns:p14="http://schemas.microsoft.com/office/powerpoint/2010/main" val="25166496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954F66B-3BF3-4495-BAEE-BEB2B0188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CCF6EB-90C9-114A-9FD5-E0A7ABE773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6874" y="1076324"/>
            <a:ext cx="6272784" cy="1535051"/>
          </a:xfrm>
        </p:spPr>
        <p:txBody>
          <a:bodyPr anchor="b">
            <a:normAutofit/>
          </a:bodyPr>
          <a:lstStyle/>
          <a:p>
            <a:r>
              <a:rPr lang="pt-PT" sz="5200"/>
              <a:t>Push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530BC72-579A-254D-B354-359519C004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756591"/>
            <a:ext cx="4217332" cy="527166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EABAD4DA-87BA-4F70-9EF0-45C6BCF17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34618" y="363389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15128D9-2797-47FA-B6FE-EC24E6B843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15924" y="2935541"/>
            <a:ext cx="621792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037AAB0-7CFD-4653-8367-20669361D0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6874" y="3351276"/>
            <a:ext cx="6272784" cy="282568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latin typeface="Andale Mono" panose="020B0509000000000004" pitchFamily="49" charset="0"/>
              </a:rPr>
              <a:t>% </a:t>
            </a:r>
            <a:r>
              <a:rPr lang="en-GB" sz="1800" dirty="0">
                <a:latin typeface="Andale Mono" panose="020B0509000000000004" pitchFamily="49" charset="0"/>
              </a:rPr>
              <a:t>git push origin master </a:t>
            </a:r>
            <a:endParaRPr lang="en-US" sz="1800" dirty="0">
              <a:latin typeface="Andale Mono" panose="020B0509000000000004" pitchFamily="49" charset="0"/>
            </a:endParaRPr>
          </a:p>
          <a:p>
            <a:r>
              <a:rPr lang="en-US" sz="1800" dirty="0" err="1"/>
              <a:t>Envia</a:t>
            </a:r>
            <a:r>
              <a:rPr lang="en-US" sz="1800" dirty="0"/>
              <a:t> as </a:t>
            </a:r>
            <a:r>
              <a:rPr lang="en-US" sz="1800" dirty="0" err="1"/>
              <a:t>nossas</a:t>
            </a:r>
            <a:r>
              <a:rPr lang="en-US" sz="1800" dirty="0"/>
              <a:t> </a:t>
            </a:r>
            <a:r>
              <a:rPr lang="en-US" sz="1800" dirty="0" err="1"/>
              <a:t>alterações</a:t>
            </a:r>
            <a:r>
              <a:rPr lang="en-US" sz="1800" dirty="0"/>
              <a:t> </a:t>
            </a:r>
            <a:r>
              <a:rPr lang="en-US" sz="1800" dirty="0" err="1"/>
              <a:t>feitas</a:t>
            </a:r>
            <a:r>
              <a:rPr lang="en-US" sz="1800" dirty="0"/>
              <a:t> a </a:t>
            </a:r>
            <a:r>
              <a:rPr lang="en-US" sz="1800" i="1" dirty="0"/>
              <a:t>master</a:t>
            </a:r>
            <a:r>
              <a:rPr lang="en-US" sz="1800" dirty="0"/>
              <a:t> para o remote </a:t>
            </a:r>
            <a:r>
              <a:rPr lang="en-US" sz="1800" i="1" dirty="0"/>
              <a:t>origin</a:t>
            </a:r>
            <a:endParaRPr lang="en-GB" i="1" dirty="0"/>
          </a:p>
        </p:txBody>
      </p:sp>
    </p:spTree>
    <p:extLst>
      <p:ext uri="{BB962C8B-B14F-4D97-AF65-F5344CB8AC3E}">
        <p14:creationId xmlns:p14="http://schemas.microsoft.com/office/powerpoint/2010/main" val="26430701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A3746-31E4-C544-B08F-429E5C890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Undo! Undo!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299AB7-C42B-0F48-A41D-F87BDC49A7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t-PT" dirty="0">
                <a:latin typeface="Andale Mono" panose="020B0509000000000004" pitchFamily="49" charset="0"/>
              </a:rPr>
              <a:t>% </a:t>
            </a:r>
            <a:r>
              <a:rPr lang="pt-PT" dirty="0" err="1">
                <a:latin typeface="Andale Mono" panose="020B0509000000000004" pitchFamily="49" charset="0"/>
              </a:rPr>
              <a:t>git</a:t>
            </a:r>
            <a:r>
              <a:rPr lang="pt-PT" dirty="0">
                <a:latin typeface="Andale Mono" panose="020B0509000000000004" pitchFamily="49" charset="0"/>
              </a:rPr>
              <a:t> </a:t>
            </a:r>
            <a:r>
              <a:rPr lang="pt-PT" dirty="0" err="1">
                <a:latin typeface="Andale Mono" panose="020B0509000000000004" pitchFamily="49" charset="0"/>
              </a:rPr>
              <a:t>revert</a:t>
            </a:r>
            <a:r>
              <a:rPr lang="pt-PT" dirty="0">
                <a:latin typeface="Andale Mono" panose="020B0509000000000004" pitchFamily="49" charset="0"/>
              </a:rPr>
              <a:t> </a:t>
            </a:r>
            <a:r>
              <a:rPr lang="pt-PT" dirty="0" err="1">
                <a:latin typeface="Andale Mono" panose="020B0509000000000004" pitchFamily="49" charset="0"/>
              </a:rPr>
              <a:t>commit_id</a:t>
            </a:r>
            <a:endParaRPr lang="pt-PT" dirty="0">
              <a:latin typeface="Andale Mono" panose="020B0509000000000004" pitchFamily="49" charset="0"/>
            </a:endParaRPr>
          </a:p>
          <a:p>
            <a:r>
              <a:rPr lang="pt-PT" dirty="0"/>
              <a:t>Cria um novo </a:t>
            </a:r>
            <a:r>
              <a:rPr lang="pt-PT" dirty="0" err="1"/>
              <a:t>commit</a:t>
            </a:r>
            <a:r>
              <a:rPr lang="pt-PT" dirty="0"/>
              <a:t> que desfaz as alterações de </a:t>
            </a:r>
            <a:r>
              <a:rPr lang="pt-PT" sz="2400" dirty="0" err="1">
                <a:latin typeface="Andale Mono" panose="020B0509000000000004" pitchFamily="49" charset="0"/>
              </a:rPr>
              <a:t>commit_id</a:t>
            </a:r>
            <a:r>
              <a:rPr lang="pt-PT" sz="2400" dirty="0">
                <a:latin typeface="Andale Mono" panose="020B0509000000000004" pitchFamily="49" charset="0"/>
              </a:rPr>
              <a:t> </a:t>
            </a:r>
            <a:r>
              <a:rPr lang="pt-PT" dirty="0"/>
              <a:t>e aplica ao </a:t>
            </a:r>
            <a:r>
              <a:rPr lang="pt-PT" dirty="0" err="1"/>
              <a:t>branch</a:t>
            </a:r>
            <a:r>
              <a:rPr lang="pt-PT" dirty="0"/>
              <a:t> </a:t>
            </a:r>
            <a:r>
              <a:rPr lang="pt-PT" dirty="0" err="1"/>
              <a:t>actual</a:t>
            </a:r>
            <a:endParaRPr lang="pt-PT" dirty="0"/>
          </a:p>
          <a:p>
            <a:pPr marL="0" indent="0">
              <a:buNone/>
            </a:pPr>
            <a:r>
              <a:rPr lang="pt-PT" dirty="0">
                <a:latin typeface="Andale Mono" panose="020B0509000000000004" pitchFamily="49" charset="0"/>
              </a:rPr>
              <a:t>% </a:t>
            </a:r>
            <a:r>
              <a:rPr lang="pt-PT" dirty="0" err="1">
                <a:latin typeface="Andale Mono" panose="020B0509000000000004" pitchFamily="49" charset="0"/>
              </a:rPr>
              <a:t>git</a:t>
            </a:r>
            <a:r>
              <a:rPr lang="pt-PT" dirty="0">
                <a:latin typeface="Andale Mono" panose="020B0509000000000004" pitchFamily="49" charset="0"/>
              </a:rPr>
              <a:t> </a:t>
            </a:r>
            <a:r>
              <a:rPr lang="pt-PT" dirty="0" err="1">
                <a:latin typeface="Andale Mono" panose="020B0509000000000004" pitchFamily="49" charset="0"/>
              </a:rPr>
              <a:t>reset</a:t>
            </a:r>
            <a:r>
              <a:rPr lang="pt-PT" dirty="0">
                <a:latin typeface="Andale Mono" panose="020B0509000000000004" pitchFamily="49" charset="0"/>
              </a:rPr>
              <a:t> --hard </a:t>
            </a:r>
            <a:r>
              <a:rPr lang="pt-PT" dirty="0" err="1">
                <a:latin typeface="Andale Mono" panose="020B0509000000000004" pitchFamily="49" charset="0"/>
              </a:rPr>
              <a:t>commit_id</a:t>
            </a:r>
            <a:endParaRPr lang="pt-PT" dirty="0">
              <a:latin typeface="Andale Mono" panose="020B0509000000000004" pitchFamily="49" charset="0"/>
            </a:endParaRPr>
          </a:p>
          <a:p>
            <a:r>
              <a:rPr lang="pt-PT" dirty="0"/>
              <a:t>Desfaz todas alterações até ao </a:t>
            </a:r>
            <a:r>
              <a:rPr lang="pt-PT" dirty="0" err="1"/>
              <a:t>commit_id</a:t>
            </a:r>
            <a:r>
              <a:rPr lang="pt-PT" dirty="0"/>
              <a:t>, apaga todas alterações (sem </a:t>
            </a:r>
            <a:r>
              <a:rPr lang="pt-PT" sz="2400" i="1" dirty="0">
                <a:latin typeface="Andale Mono" panose="020B0509000000000004" pitchFamily="49" charset="0"/>
              </a:rPr>
              <a:t>--hard</a:t>
            </a:r>
            <a:r>
              <a:rPr lang="pt-PT" dirty="0"/>
              <a:t>, as alterações mantêm-se em disco)</a:t>
            </a:r>
          </a:p>
        </p:txBody>
      </p:sp>
    </p:spTree>
    <p:extLst>
      <p:ext uri="{BB962C8B-B14F-4D97-AF65-F5344CB8AC3E}">
        <p14:creationId xmlns:p14="http://schemas.microsoft.com/office/powerpoint/2010/main" val="30596144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12641-F0DE-FA46-87F4-F730642656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Ups</a:t>
            </a:r>
            <a:r>
              <a:rPr lang="pt-PT" dirty="0"/>
              <a:t>! </a:t>
            </a:r>
            <a:r>
              <a:rPr lang="pt-PT" dirty="0" err="1"/>
              <a:t>Merge</a:t>
            </a:r>
            <a:r>
              <a:rPr lang="pt-PT" dirty="0"/>
              <a:t> falhou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D2FB2F-FADA-A24E-927B-7F628F3CEF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pt-PT" dirty="0"/>
              <a:t>Por vezes durante um </a:t>
            </a:r>
            <a:r>
              <a:rPr lang="pt-PT" dirty="0" err="1"/>
              <a:t>merge</a:t>
            </a:r>
            <a:r>
              <a:rPr lang="pt-PT" dirty="0"/>
              <a:t> podemos ter conflitos (alterações concorrentes no mesmo pedaço de código)</a:t>
            </a:r>
          </a:p>
          <a:p>
            <a:pPr marL="457200" lvl="1" indent="0">
              <a:buNone/>
            </a:pPr>
            <a:r>
              <a:rPr lang="en-PT" dirty="0">
                <a:latin typeface="Andale Mono" panose="020B0509000000000004" pitchFamily="49" charset="0"/>
              </a:rPr>
              <a:t>% git status</a:t>
            </a:r>
          </a:p>
          <a:p>
            <a:pPr lvl="1"/>
            <a:r>
              <a:rPr lang="en-PT" dirty="0"/>
              <a:t>Saber que ficheiros precisam de ser resolvidos</a:t>
            </a:r>
          </a:p>
          <a:p>
            <a:pPr lvl="1"/>
            <a:r>
              <a:rPr lang="en-PT" dirty="0"/>
              <a:t>Editar os ficheiros e procurar por “&lt;&lt;&lt;&lt; ==== &gt;&gt;&gt;&gt;”</a:t>
            </a:r>
          </a:p>
          <a:p>
            <a:pPr lvl="2"/>
            <a:r>
              <a:rPr lang="en-PT" dirty="0"/>
              <a:t>Escolher qual a versão correcta (do branch actual ou do branch que está a ser merged)</a:t>
            </a:r>
          </a:p>
          <a:p>
            <a:pPr marL="457200" lvl="1" indent="0">
              <a:buNone/>
            </a:pPr>
            <a:r>
              <a:rPr lang="pt-PT" dirty="0">
                <a:latin typeface="Andale Mono" panose="020B0509000000000004" pitchFamily="49" charset="0"/>
              </a:rPr>
              <a:t>% </a:t>
            </a:r>
            <a:r>
              <a:rPr lang="pt-PT" dirty="0" err="1">
                <a:latin typeface="Andale Mono" panose="020B0509000000000004" pitchFamily="49" charset="0"/>
              </a:rPr>
              <a:t>git</a:t>
            </a:r>
            <a:r>
              <a:rPr lang="pt-PT" dirty="0">
                <a:latin typeface="Andale Mono" panose="020B0509000000000004" pitchFamily="49" charset="0"/>
              </a:rPr>
              <a:t> </a:t>
            </a:r>
            <a:r>
              <a:rPr lang="pt-PT" dirty="0" err="1">
                <a:latin typeface="Andale Mono" panose="020B0509000000000004" pitchFamily="49" charset="0"/>
              </a:rPr>
              <a:t>add</a:t>
            </a:r>
            <a:r>
              <a:rPr lang="pt-PT" dirty="0">
                <a:latin typeface="Andale Mono" panose="020B0509000000000004" pitchFamily="49" charset="0"/>
              </a:rPr>
              <a:t> ficheiro</a:t>
            </a:r>
          </a:p>
          <a:p>
            <a:pPr marL="457200" lvl="1" indent="0">
              <a:buNone/>
            </a:pPr>
            <a:r>
              <a:rPr lang="pt-PT" dirty="0">
                <a:latin typeface="Andale Mono" panose="020B0509000000000004" pitchFamily="49" charset="0"/>
              </a:rPr>
              <a:t>% </a:t>
            </a:r>
            <a:r>
              <a:rPr lang="pt-PT" dirty="0" err="1">
                <a:latin typeface="Andale Mono" panose="020B0509000000000004" pitchFamily="49" charset="0"/>
              </a:rPr>
              <a:t>git</a:t>
            </a:r>
            <a:r>
              <a:rPr lang="pt-PT" dirty="0">
                <a:latin typeface="Andale Mono" panose="020B0509000000000004" pitchFamily="49" charset="0"/>
              </a:rPr>
              <a:t> </a:t>
            </a:r>
            <a:r>
              <a:rPr lang="pt-PT" dirty="0" err="1">
                <a:latin typeface="Andale Mono" panose="020B0509000000000004" pitchFamily="49" charset="0"/>
              </a:rPr>
              <a:t>commit</a:t>
            </a:r>
            <a:r>
              <a:rPr lang="pt-PT" dirty="0">
                <a:latin typeface="Andale Mono" panose="020B0509000000000004" pitchFamily="49" charset="0"/>
              </a:rPr>
              <a:t> –m “corrigir conflitos”</a:t>
            </a:r>
          </a:p>
          <a:p>
            <a:r>
              <a:rPr lang="pt-PT" dirty="0">
                <a:latin typeface="+mj-lt"/>
              </a:rPr>
              <a:t>Por favor ajudem! Não sei resolver os conflitos! Deixem-me voltar!</a:t>
            </a:r>
          </a:p>
          <a:p>
            <a:pPr marL="0" indent="0">
              <a:buNone/>
            </a:pPr>
            <a:r>
              <a:rPr lang="pt-PT" dirty="0">
                <a:latin typeface="Andale Mono" panose="020B0509000000000004" pitchFamily="49" charset="0"/>
              </a:rPr>
              <a:t>% </a:t>
            </a:r>
            <a:r>
              <a:rPr lang="en-GB" dirty="0">
                <a:latin typeface="Andale Mono" panose="020B0509000000000004" pitchFamily="49" charset="0"/>
              </a:rPr>
              <a:t>git merge –abort</a:t>
            </a:r>
          </a:p>
          <a:p>
            <a:r>
              <a:rPr lang="en-GB" dirty="0"/>
              <a:t>Oh </a:t>
            </a:r>
            <a:r>
              <a:rPr lang="en-GB" dirty="0" err="1"/>
              <a:t>não</a:t>
            </a:r>
            <a:r>
              <a:rPr lang="en-GB" dirty="0"/>
              <a:t>! </a:t>
            </a:r>
            <a:r>
              <a:rPr lang="en-GB" dirty="0" err="1"/>
              <a:t>Fiz</a:t>
            </a:r>
            <a:r>
              <a:rPr lang="en-GB" dirty="0"/>
              <a:t> merge e agora </a:t>
            </a:r>
            <a:r>
              <a:rPr lang="en-GB" dirty="0" err="1"/>
              <a:t>isto</a:t>
            </a:r>
            <a:r>
              <a:rPr lang="en-GB" dirty="0"/>
              <a:t> </a:t>
            </a:r>
            <a:r>
              <a:rPr lang="en-GB" dirty="0" err="1"/>
              <a:t>está</a:t>
            </a:r>
            <a:r>
              <a:rPr lang="en-GB" dirty="0"/>
              <a:t> </a:t>
            </a:r>
            <a:r>
              <a:rPr lang="en-GB" dirty="0" err="1"/>
              <a:t>tudo</a:t>
            </a:r>
            <a:r>
              <a:rPr lang="en-GB" dirty="0"/>
              <a:t> mal!</a:t>
            </a:r>
          </a:p>
          <a:p>
            <a:pPr marL="0" indent="0">
              <a:buNone/>
            </a:pPr>
            <a:r>
              <a:rPr lang="en-GB" dirty="0">
                <a:latin typeface="Andale Mono" panose="020B0509000000000004" pitchFamily="49" charset="0"/>
              </a:rPr>
              <a:t>% git reset --hard </a:t>
            </a:r>
            <a:endParaRPr lang="pt-PT" dirty="0">
              <a:latin typeface="Andale Mono" panose="020B0509000000000004" pitchFamily="49" charset="0"/>
            </a:endParaRPr>
          </a:p>
          <a:p>
            <a:pPr marL="0" indent="0">
              <a:buNone/>
            </a:pPr>
            <a:endParaRPr lang="pt-PT" dirty="0">
              <a:latin typeface="Andale Mono" panose="020B0509000000000004" pitchFamily="49" charset="0"/>
            </a:endParaRPr>
          </a:p>
          <a:p>
            <a:pPr marL="0" indent="0">
              <a:buNone/>
            </a:pPr>
            <a:endParaRPr lang="pt-PT" dirty="0">
              <a:latin typeface="Andale Mono" panose="020B050900000000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59223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32C8A8-28C8-7342-AAB8-7940462052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GitHub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31AFF6-3527-CB4D-AB06-C057B71383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PT" dirty="0"/>
              <a:t>Dicas:</a:t>
            </a:r>
          </a:p>
          <a:p>
            <a:pPr lvl="1"/>
            <a:r>
              <a:rPr lang="pt-PT" dirty="0"/>
              <a:t>Configurar sempre uma chave SSH</a:t>
            </a:r>
          </a:p>
          <a:p>
            <a:pPr lvl="2"/>
            <a:r>
              <a:rPr lang="pt-PT" dirty="0">
                <a:hlinkClick r:id="rId2"/>
              </a:rPr>
              <a:t>https://help.github.com/en/github/using-git/which-remote-url-should-i-use#cloning-with-ssh-urls</a:t>
            </a:r>
            <a:endParaRPr lang="pt-PT" dirty="0"/>
          </a:p>
          <a:p>
            <a:pPr lvl="1"/>
            <a:r>
              <a:rPr lang="pt-PT" dirty="0"/>
              <a:t>Configurar endereço email </a:t>
            </a:r>
            <a:r>
              <a:rPr lang="pt-PT" dirty="0" err="1"/>
              <a:t>correcto</a:t>
            </a:r>
            <a:r>
              <a:rPr lang="pt-PT" dirty="0"/>
              <a:t> (não usar o do computador)</a:t>
            </a:r>
          </a:p>
          <a:p>
            <a:pPr lvl="2"/>
            <a:r>
              <a:rPr lang="pt-PT" dirty="0">
                <a:hlinkClick r:id="rId3"/>
              </a:rPr>
              <a:t>https://help.github.com/en/github/using-git/setting-your-username-in-git</a:t>
            </a:r>
            <a:endParaRPr lang="pt-PT" dirty="0"/>
          </a:p>
          <a:p>
            <a:pPr lvl="1"/>
            <a:r>
              <a:rPr lang="pt-PT" dirty="0"/>
              <a:t>Evitar editar ficheiros online (maior propensão para criar conflitos)</a:t>
            </a:r>
          </a:p>
          <a:p>
            <a:pPr lvl="2"/>
            <a:endParaRPr lang="pt-PT" dirty="0"/>
          </a:p>
          <a:p>
            <a:pPr lvl="1"/>
            <a:endParaRPr lang="pt-PT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8E54F0-65DC-5F43-B084-2E938BC004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5477" y="-1"/>
            <a:ext cx="3287134" cy="1849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4824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665A3F-8EE5-5A4E-AFE7-38B074173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Obrigado pela vossa atenção!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11C88E-738E-B843-B06D-07C0C32C1894}"/>
              </a:ext>
            </a:extLst>
          </p:cNvPr>
          <p:cNvSpPr txBox="1"/>
          <p:nvPr/>
        </p:nvSpPr>
        <p:spPr>
          <a:xfrm>
            <a:off x="6525238" y="5506279"/>
            <a:ext cx="473102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050" dirty="0"/>
              <a:t>Algumas das imagens são retiradas de </a:t>
            </a:r>
            <a:r>
              <a:rPr lang="pt-PT" sz="1050" dirty="0" err="1"/>
              <a:t>https</a:t>
            </a:r>
            <a:r>
              <a:rPr lang="pt-PT" sz="1050" dirty="0"/>
              <a:t>://</a:t>
            </a:r>
            <a:r>
              <a:rPr lang="pt-PT" sz="1050" dirty="0" err="1"/>
              <a:t>www.atlassian.com</a:t>
            </a:r>
            <a:r>
              <a:rPr lang="pt-PT" sz="1050" dirty="0"/>
              <a:t>/</a:t>
            </a:r>
            <a:r>
              <a:rPr lang="pt-PT" sz="1050" dirty="0" err="1"/>
              <a:t>git</a:t>
            </a:r>
            <a:r>
              <a:rPr lang="pt-PT" sz="1050" dirty="0"/>
              <a:t>/</a:t>
            </a:r>
            <a:r>
              <a:rPr lang="pt-PT" sz="1050" dirty="0" err="1"/>
              <a:t>tutorials</a:t>
            </a:r>
            <a:r>
              <a:rPr lang="pt-PT" sz="1050" dirty="0"/>
              <a:t>/</a:t>
            </a:r>
            <a:r>
              <a:rPr lang="pt-PT" sz="1050" dirty="0" err="1"/>
              <a:t>learn-git-with-bitbucket-cloud</a:t>
            </a:r>
            <a:endParaRPr lang="pt-PT" sz="1050" dirty="0"/>
          </a:p>
        </p:txBody>
      </p:sp>
    </p:spTree>
    <p:extLst>
      <p:ext uri="{BB962C8B-B14F-4D97-AF65-F5344CB8AC3E}">
        <p14:creationId xmlns:p14="http://schemas.microsoft.com/office/powerpoint/2010/main" val="27858979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362914-4D26-3144-A8F6-B9F260E8C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O que é o </a:t>
            </a:r>
            <a:r>
              <a:rPr lang="pt-PT" dirty="0" err="1">
                <a:latin typeface="Andale Mono" panose="020B0509000000000004" pitchFamily="49" charset="0"/>
              </a:rPr>
              <a:t>git</a:t>
            </a:r>
            <a:r>
              <a:rPr lang="pt-PT" dirty="0"/>
              <a:t> ?</a:t>
            </a:r>
            <a:endParaRPr lang="pt-PT" dirty="0">
              <a:latin typeface="Andale Mono" panose="020B0509000000000004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3007BB-8ED0-BC4E-9F45-7FEE07302F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pt-PT" sz="2000" dirty="0"/>
              <a:t>Sistema de controlo de versões</a:t>
            </a:r>
          </a:p>
          <a:p>
            <a:r>
              <a:rPr lang="pt-PT" sz="2000" dirty="0"/>
              <a:t>Criado em 2005 por Linus </a:t>
            </a:r>
            <a:r>
              <a:rPr lang="pt-PT" sz="2000" dirty="0" err="1"/>
              <a:t>Torvalds</a:t>
            </a:r>
            <a:endParaRPr lang="pt-PT" sz="2000" dirty="0"/>
          </a:p>
          <a:p>
            <a:r>
              <a:rPr lang="pt-PT" sz="2000" dirty="0"/>
              <a:t>Trata-se de um Sistema Distribuído de Controlo de Versões (DVCS)</a:t>
            </a:r>
          </a:p>
          <a:p>
            <a:pPr lvl="1"/>
            <a:r>
              <a:rPr lang="pt-PT" sz="1800" dirty="0"/>
              <a:t>Não existe um servidor central, todos programadores têm uma cópia de todas as alterações</a:t>
            </a:r>
          </a:p>
          <a:p>
            <a:pPr lvl="1"/>
            <a:r>
              <a:rPr lang="pt-PT" sz="1800" dirty="0"/>
              <a:t>Possibilita desenvolvimento completamente offline</a:t>
            </a:r>
          </a:p>
          <a:p>
            <a:r>
              <a:rPr lang="pt-PT" sz="2000" dirty="0"/>
              <a:t>Seguro através do uso de SHA1 para criptograficamente fazer a rastreabilidade de todas as alterações.</a:t>
            </a:r>
          </a:p>
          <a:p>
            <a:r>
              <a:rPr lang="pt-PT" sz="2000" dirty="0"/>
              <a:t>Flexível pois suporta mais do que um padrão de utilização (</a:t>
            </a:r>
            <a:r>
              <a:rPr lang="pt-PT" sz="2000" dirty="0" err="1"/>
              <a:t>workflow</a:t>
            </a:r>
            <a:r>
              <a:rPr lang="pt-PT" sz="2000" dirty="0"/>
              <a:t>)</a:t>
            </a:r>
          </a:p>
          <a:p>
            <a:r>
              <a:rPr lang="pt-PT" sz="2000" dirty="0"/>
              <a:t>É o standard na industria, suportado por todas grandes empresas e pela comunidade OSS (</a:t>
            </a:r>
            <a:r>
              <a:rPr lang="pt-PT" sz="2000" dirty="0" err="1"/>
              <a:t>github.com</a:t>
            </a:r>
            <a:r>
              <a:rPr lang="pt-PT" sz="2000" dirty="0"/>
              <a:t>, </a:t>
            </a:r>
            <a:r>
              <a:rPr lang="pt-PT" sz="2000" dirty="0" err="1"/>
              <a:t>gitlab.com</a:t>
            </a:r>
            <a:r>
              <a:rPr lang="pt-PT" sz="2000" dirty="0"/>
              <a:t>, </a:t>
            </a:r>
            <a:r>
              <a:rPr lang="pt-PT" sz="2000" dirty="0" err="1"/>
              <a:t>bitbucket.com</a:t>
            </a:r>
            <a:r>
              <a:rPr lang="pt-PT" sz="20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710797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B3DED7-84AD-4941-A036-5A3CFC9E4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Criar repositório </a:t>
            </a:r>
            <a:r>
              <a:rPr lang="pt-PT" dirty="0" err="1">
                <a:latin typeface="Andale Mono" panose="020B0509000000000004" pitchFamily="49" charset="0"/>
              </a:rPr>
              <a:t>git</a:t>
            </a:r>
            <a:endParaRPr lang="pt-PT" dirty="0">
              <a:latin typeface="Andale Mono" panose="020B0509000000000004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0F5F8C-8A95-1640-93B2-2608EDD42B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PT" dirty="0"/>
              <a:t>Não precisamos de nenhum servidor! Podemos criar um repositório </a:t>
            </a:r>
            <a:r>
              <a:rPr lang="pt-PT" dirty="0" err="1"/>
              <a:t>directamente</a:t>
            </a:r>
            <a:r>
              <a:rPr lang="pt-PT" dirty="0"/>
              <a:t> a partir da linha de comandos:</a:t>
            </a:r>
          </a:p>
          <a:p>
            <a:pPr marL="457200" lvl="1" indent="0">
              <a:buNone/>
            </a:pPr>
            <a:r>
              <a:rPr lang="pt-PT" sz="2000" dirty="0">
                <a:latin typeface="Andale Mono" panose="020B0509000000000004" pitchFamily="49" charset="0"/>
              </a:rPr>
              <a:t>% </a:t>
            </a:r>
            <a:r>
              <a:rPr lang="pt-PT" sz="2000" dirty="0" err="1">
                <a:latin typeface="Andale Mono" panose="020B0509000000000004" pitchFamily="49" charset="0"/>
              </a:rPr>
              <a:t>git</a:t>
            </a:r>
            <a:r>
              <a:rPr lang="pt-PT" sz="2000" dirty="0">
                <a:latin typeface="Andale Mono" panose="020B0509000000000004" pitchFamily="49" charset="0"/>
              </a:rPr>
              <a:t> </a:t>
            </a:r>
            <a:r>
              <a:rPr lang="pt-PT" sz="2000" dirty="0" err="1">
                <a:latin typeface="Andale Mono" panose="020B0509000000000004" pitchFamily="49" charset="0"/>
              </a:rPr>
              <a:t>init</a:t>
            </a:r>
            <a:endParaRPr lang="pt-PT" sz="2000" dirty="0">
              <a:latin typeface="Andale Mono" panose="020B0509000000000004" pitchFamily="49" charset="0"/>
            </a:endParaRPr>
          </a:p>
          <a:p>
            <a:r>
              <a:rPr lang="pt-PT" dirty="0"/>
              <a:t>Mas também podemos criar o repositório online (ex. </a:t>
            </a:r>
            <a:r>
              <a:rPr lang="pt-PT" dirty="0" err="1"/>
              <a:t>github.com</a:t>
            </a:r>
            <a:r>
              <a:rPr lang="pt-PT" dirty="0"/>
              <a:t>) e clonar o repositório para o nosso computador.</a:t>
            </a:r>
          </a:p>
          <a:p>
            <a:pPr marL="457200" lvl="1" indent="0">
              <a:buNone/>
            </a:pPr>
            <a:r>
              <a:rPr lang="pt-PT" sz="2000" dirty="0">
                <a:latin typeface="Andale Mono" panose="020B0509000000000004" pitchFamily="49" charset="0"/>
              </a:rPr>
              <a:t>% </a:t>
            </a:r>
            <a:r>
              <a:rPr lang="pt-PT" sz="2000" dirty="0" err="1">
                <a:latin typeface="Andale Mono" panose="020B0509000000000004" pitchFamily="49" charset="0"/>
              </a:rPr>
              <a:t>git</a:t>
            </a:r>
            <a:r>
              <a:rPr lang="pt-PT" sz="2000" dirty="0">
                <a:latin typeface="Andale Mono" panose="020B0509000000000004" pitchFamily="49" charset="0"/>
              </a:rPr>
              <a:t> clone </a:t>
            </a:r>
            <a:r>
              <a:rPr lang="pt-PT" sz="2000" dirty="0" err="1">
                <a:latin typeface="Andale Mono" panose="020B0509000000000004" pitchFamily="49" charset="0"/>
              </a:rPr>
              <a:t>git@github.com:dgomes</a:t>
            </a:r>
            <a:r>
              <a:rPr lang="pt-PT" sz="2000" dirty="0">
                <a:latin typeface="Andale Mono" panose="020B0509000000000004" pitchFamily="49" charset="0"/>
              </a:rPr>
              <a:t>/</a:t>
            </a:r>
            <a:r>
              <a:rPr lang="pt-PT" sz="2000" dirty="0" err="1">
                <a:latin typeface="Andale Mono" panose="020B0509000000000004" pitchFamily="49" charset="0"/>
              </a:rPr>
              <a:t>introducao_ao_git.git</a:t>
            </a:r>
            <a:endParaRPr lang="pt-PT" sz="2000" dirty="0">
              <a:latin typeface="Andale Mono" panose="020B050900000000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7241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83A5C14-ED91-4CD1-809E-D29FF97C9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56065185-5C34-4F86-AA96-AA4D065B0E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76200" sx="102000" sy="102000" algn="ctr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F5D52AD-3539-7642-AC17-2BB891B171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6294" b="-1"/>
          <a:stretch/>
        </p:blipFill>
        <p:spPr>
          <a:xfrm>
            <a:off x="1114426" y="10"/>
            <a:ext cx="9963149" cy="6857990"/>
          </a:xfrm>
          <a:custGeom>
            <a:avLst/>
            <a:gdLst/>
            <a:ahLst/>
            <a:cxnLst/>
            <a:rect l="l" t="t" r="r" b="b"/>
            <a:pathLst>
              <a:path w="9948672" h="6858000">
                <a:moveTo>
                  <a:pt x="1593452" y="0"/>
                </a:moveTo>
                <a:lnTo>
                  <a:pt x="8355220" y="0"/>
                </a:lnTo>
                <a:lnTo>
                  <a:pt x="8491722" y="130333"/>
                </a:lnTo>
                <a:cubicBezTo>
                  <a:pt x="9391900" y="1031820"/>
                  <a:pt x="9948672" y="2277214"/>
                  <a:pt x="9948672" y="3652838"/>
                </a:cubicBezTo>
                <a:cubicBezTo>
                  <a:pt x="9948672" y="4856509"/>
                  <a:pt x="9522393" y="5960473"/>
                  <a:pt x="8812775" y="6821583"/>
                </a:cubicBezTo>
                <a:lnTo>
                  <a:pt x="8781276" y="6858000"/>
                </a:lnTo>
                <a:lnTo>
                  <a:pt x="1167397" y="6858000"/>
                </a:lnTo>
                <a:lnTo>
                  <a:pt x="1135897" y="6821583"/>
                </a:lnTo>
                <a:cubicBezTo>
                  <a:pt x="426279" y="5960473"/>
                  <a:pt x="0" y="4856509"/>
                  <a:pt x="0" y="3652838"/>
                </a:cubicBezTo>
                <a:cubicBezTo>
                  <a:pt x="0" y="2277214"/>
                  <a:pt x="556772" y="1031820"/>
                  <a:pt x="1456950" y="130333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7793100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2D6FBB9D-1CAA-4D05-AB33-BABDFE17B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04727B71-B4B6-4823-80A1-68C40B475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9A6DB05-9FB5-4B07-8675-74C23D4FD8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5954F66B-3BF3-4495-BAEE-BEB2B0188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EBCE3C-988A-1549-AE27-E2AAB15CF5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6874" y="1076324"/>
            <a:ext cx="6272784" cy="153505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200"/>
              <a:t>Acrescentar um ficheiro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7FFC773-827E-744C-ACFA-21802C40AFE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2074508"/>
            <a:ext cx="4217332" cy="2635832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EABAD4DA-87BA-4F70-9EF0-45C6BCF17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34618" y="363389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15128D9-2797-47FA-B6FE-EC24E6B843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15924" y="2935541"/>
            <a:ext cx="621792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23F2F8A-7E9D-EF44-A7D2-121164FD24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296874" y="3351276"/>
            <a:ext cx="6272784" cy="2825686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1800" dirty="0">
                <a:latin typeface="Andale Mono" panose="020B0509000000000004" pitchFamily="49" charset="0"/>
              </a:rPr>
              <a:t>% git add </a:t>
            </a:r>
            <a:r>
              <a:rPr lang="en-US" sz="1800" dirty="0" err="1">
                <a:latin typeface="Andale Mono" panose="020B0509000000000004" pitchFamily="49" charset="0"/>
              </a:rPr>
              <a:t>nome_do_ficheiro</a:t>
            </a:r>
            <a:endParaRPr lang="en-US" sz="1800" dirty="0">
              <a:latin typeface="Andale Mono" panose="020B0509000000000004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Andale Mono" panose="020B0509000000000004" pitchFamily="49" charset="0"/>
              </a:rPr>
              <a:t>% git commit –m “</a:t>
            </a:r>
            <a:r>
              <a:rPr lang="en-US" sz="1800" dirty="0" err="1">
                <a:latin typeface="Andale Mono" panose="020B0509000000000004" pitchFamily="49" charset="0"/>
              </a:rPr>
              <a:t>mensagem</a:t>
            </a:r>
            <a:r>
              <a:rPr lang="en-US" sz="1800" dirty="0">
                <a:latin typeface="Andale Mono" panose="020B0509000000000004" pitchFamily="49" charset="0"/>
              </a:rPr>
              <a:t>”</a:t>
            </a:r>
          </a:p>
          <a:p>
            <a:r>
              <a:rPr lang="en-US" sz="1800" dirty="0" err="1"/>
              <a:t>Ficheiro</a:t>
            </a:r>
            <a:r>
              <a:rPr lang="en-US" sz="1800" dirty="0"/>
              <a:t> reside agora no </a:t>
            </a:r>
            <a:r>
              <a:rPr lang="en-US" sz="1800" dirty="0" err="1"/>
              <a:t>nosso</a:t>
            </a:r>
            <a:r>
              <a:rPr lang="en-US" sz="1800" dirty="0"/>
              <a:t> </a:t>
            </a:r>
            <a:r>
              <a:rPr lang="en-US" sz="1800" b="1" dirty="0" err="1"/>
              <a:t>repositório</a:t>
            </a:r>
            <a:r>
              <a:rPr lang="en-US" sz="1800" b="1" dirty="0"/>
              <a:t> local</a:t>
            </a:r>
          </a:p>
          <a:p>
            <a:r>
              <a:rPr lang="en-US" sz="1800" dirty="0"/>
              <a:t>Podemos </a:t>
            </a:r>
            <a:r>
              <a:rPr lang="en-US" sz="1800" dirty="0" err="1"/>
              <a:t>igualmente</a:t>
            </a:r>
            <a:r>
              <a:rPr lang="en-US" sz="1800" dirty="0"/>
              <a:t> </a:t>
            </a:r>
            <a:r>
              <a:rPr lang="en-US" sz="1800" dirty="0" err="1"/>
              <a:t>apagar</a:t>
            </a:r>
            <a:r>
              <a:rPr lang="en-US" sz="1800" dirty="0"/>
              <a:t> </a:t>
            </a:r>
            <a:r>
              <a:rPr lang="en-US" sz="1800" dirty="0" err="1"/>
              <a:t>ou</a:t>
            </a:r>
            <a:r>
              <a:rPr lang="en-US" sz="1800" dirty="0"/>
              <a:t> mover um </a:t>
            </a:r>
            <a:r>
              <a:rPr lang="en-US" sz="1800" dirty="0" err="1"/>
              <a:t>ficheiro</a:t>
            </a:r>
            <a:r>
              <a:rPr lang="en-US" sz="1800" dirty="0"/>
              <a:t>:</a:t>
            </a:r>
          </a:p>
          <a:p>
            <a:pPr marL="0" indent="0">
              <a:buNone/>
            </a:pPr>
            <a:r>
              <a:rPr lang="en-US" sz="1800" dirty="0">
                <a:latin typeface="Andale Mono" panose="020B0509000000000004" pitchFamily="49" charset="0"/>
              </a:rPr>
              <a:t>% git rm </a:t>
            </a:r>
            <a:r>
              <a:rPr lang="en-US" sz="1800" dirty="0" err="1">
                <a:latin typeface="Andale Mono" panose="020B0509000000000004" pitchFamily="49" charset="0"/>
              </a:rPr>
              <a:t>nome_do_ficheiro</a:t>
            </a:r>
            <a:endParaRPr lang="en-US" sz="1800" dirty="0">
              <a:latin typeface="Andale Mono" panose="020B0509000000000004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Andale Mono" panose="020B0509000000000004" pitchFamily="49" charset="0"/>
              </a:rPr>
              <a:t>% git mv </a:t>
            </a:r>
            <a:r>
              <a:rPr lang="en-US" sz="1800" dirty="0" err="1">
                <a:latin typeface="Andale Mono" panose="020B0509000000000004" pitchFamily="49" charset="0"/>
              </a:rPr>
              <a:t>nome_do_ficheiro</a:t>
            </a:r>
            <a:endParaRPr lang="en-US" sz="1800" dirty="0">
              <a:latin typeface="Andale Mono" panose="020B050900000000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74930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D6FBB9D-1CAA-4D05-AB33-BABDFE17B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04727B71-B4B6-4823-80A1-68C40B475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9A6DB05-9FB5-4B07-8675-74C23D4FD8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90D01200-0224-43C5-AB38-FB4D16B73F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0567E2-669A-7646-9054-04540B6A77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1078992"/>
            <a:ext cx="6268770" cy="153619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200"/>
              <a:t>Sincronizar com servidor remoto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28A44A4-A002-4A88-9FC9-1D0566C97A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3202" y="363389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E7D5C7B-DD16-401B-85CE-4AAA2A4F51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8506" y="2935541"/>
            <a:ext cx="621792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361718-D409-7642-851C-51BBB05C3F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2647" y="3355848"/>
            <a:ext cx="7854020" cy="2825496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pt-PT" sz="1500" dirty="0">
                <a:latin typeface="Andale Mono" panose="020B0509000000000004" pitchFamily="49" charset="0"/>
              </a:rPr>
              <a:t>% </a:t>
            </a:r>
            <a:r>
              <a:rPr lang="pt-PT" sz="1500" dirty="0" err="1">
                <a:latin typeface="Andale Mono" panose="020B0509000000000004" pitchFamily="49" charset="0"/>
              </a:rPr>
              <a:t>git</a:t>
            </a:r>
            <a:r>
              <a:rPr lang="pt-PT" sz="1500" dirty="0">
                <a:latin typeface="Andale Mono" panose="020B0509000000000004" pitchFamily="49" charset="0"/>
              </a:rPr>
              <a:t> </a:t>
            </a:r>
            <a:r>
              <a:rPr lang="pt-PT" sz="1500" dirty="0" err="1">
                <a:latin typeface="Andale Mono" panose="020B0509000000000004" pitchFamily="49" charset="0"/>
              </a:rPr>
              <a:t>remote</a:t>
            </a:r>
            <a:r>
              <a:rPr lang="pt-PT" sz="1500" dirty="0">
                <a:latin typeface="Andale Mono" panose="020B0509000000000004" pitchFamily="49" charset="0"/>
              </a:rPr>
              <a:t> </a:t>
            </a:r>
            <a:r>
              <a:rPr lang="pt-PT" sz="1500" dirty="0" err="1">
                <a:latin typeface="Andale Mono" panose="020B0509000000000004" pitchFamily="49" charset="0"/>
              </a:rPr>
              <a:t>add</a:t>
            </a:r>
            <a:r>
              <a:rPr lang="pt-PT" sz="1500" dirty="0">
                <a:latin typeface="Andale Mono" panose="020B0509000000000004" pitchFamily="49" charset="0"/>
              </a:rPr>
              <a:t> </a:t>
            </a:r>
            <a:r>
              <a:rPr lang="pt-PT" sz="1500" dirty="0" err="1">
                <a:latin typeface="Andale Mono" panose="020B0509000000000004" pitchFamily="49" charset="0"/>
              </a:rPr>
              <a:t>origin</a:t>
            </a:r>
            <a:r>
              <a:rPr lang="pt-PT" sz="1500" dirty="0">
                <a:latin typeface="Andale Mono" panose="020B0509000000000004" pitchFamily="49" charset="0"/>
              </a:rPr>
              <a:t> </a:t>
            </a:r>
            <a:r>
              <a:rPr lang="pt-PT" sz="1500" dirty="0" err="1">
                <a:latin typeface="Andale Mono" panose="020B0509000000000004" pitchFamily="49" charset="0"/>
              </a:rPr>
              <a:t>git@github.com:dgomes</a:t>
            </a:r>
            <a:r>
              <a:rPr lang="pt-PT" sz="1500" dirty="0">
                <a:latin typeface="Andale Mono" panose="020B0509000000000004" pitchFamily="49" charset="0"/>
              </a:rPr>
              <a:t>/</a:t>
            </a:r>
            <a:r>
              <a:rPr lang="pt-PT" sz="1500" dirty="0" err="1">
                <a:latin typeface="Andale Mono" panose="020B0509000000000004" pitchFamily="49" charset="0"/>
              </a:rPr>
              <a:t>introducao_ao_git.git</a:t>
            </a:r>
            <a:endParaRPr lang="pt-PT" sz="1500" dirty="0">
              <a:latin typeface="Andale Mono" panose="020B0509000000000004" pitchFamily="49" charset="0"/>
            </a:endParaRPr>
          </a:p>
          <a:p>
            <a:pPr marL="0" indent="0">
              <a:buNone/>
            </a:pPr>
            <a:r>
              <a:rPr lang="pt-PT" sz="1500" dirty="0">
                <a:latin typeface="Andale Mono" panose="020B0509000000000004" pitchFamily="49" charset="0"/>
              </a:rPr>
              <a:t>% </a:t>
            </a:r>
            <a:r>
              <a:rPr lang="pt-PT" sz="1500" dirty="0" err="1">
                <a:latin typeface="Andale Mono" panose="020B0509000000000004" pitchFamily="49" charset="0"/>
              </a:rPr>
              <a:t>git</a:t>
            </a:r>
            <a:r>
              <a:rPr lang="pt-PT" sz="1500" dirty="0">
                <a:latin typeface="Andale Mono" panose="020B0509000000000004" pitchFamily="49" charset="0"/>
              </a:rPr>
              <a:t> </a:t>
            </a:r>
            <a:r>
              <a:rPr lang="pt-PT" sz="1500" dirty="0" err="1">
                <a:latin typeface="Andale Mono" panose="020B0509000000000004" pitchFamily="49" charset="0"/>
              </a:rPr>
              <a:t>push</a:t>
            </a:r>
            <a:r>
              <a:rPr lang="pt-PT" sz="1500" dirty="0">
                <a:latin typeface="Andale Mono" panose="020B0509000000000004" pitchFamily="49" charset="0"/>
              </a:rPr>
              <a:t> -u </a:t>
            </a:r>
            <a:r>
              <a:rPr lang="pt-PT" sz="1500" dirty="0" err="1">
                <a:latin typeface="Andale Mono" panose="020B0509000000000004" pitchFamily="49" charset="0"/>
              </a:rPr>
              <a:t>origin</a:t>
            </a:r>
            <a:r>
              <a:rPr lang="pt-PT" sz="1500" dirty="0">
                <a:latin typeface="Andale Mono" panose="020B0509000000000004" pitchFamily="49" charset="0"/>
              </a:rPr>
              <a:t> master</a:t>
            </a:r>
          </a:p>
          <a:p>
            <a:r>
              <a:rPr lang="pt-PT" sz="1800" dirty="0"/>
              <a:t>O repositório “central” é normalmente apelidado de </a:t>
            </a:r>
            <a:r>
              <a:rPr lang="pt-PT" sz="1800" i="1" dirty="0" err="1"/>
              <a:t>origin</a:t>
            </a:r>
            <a:endParaRPr lang="pt-PT" sz="1800" i="1" dirty="0"/>
          </a:p>
          <a:p>
            <a:r>
              <a:rPr lang="pt-PT" sz="1800" dirty="0"/>
              <a:t>Podemos acrescentar mais do que um repositório </a:t>
            </a:r>
            <a:r>
              <a:rPr lang="pt-PT" sz="1800" i="1" dirty="0" err="1"/>
              <a:t>remote</a:t>
            </a:r>
            <a:endParaRPr lang="pt-PT" sz="1800" i="1" dirty="0"/>
          </a:p>
          <a:p>
            <a:r>
              <a:rPr lang="pt-PT" sz="1800" dirty="0"/>
              <a:t>Antes de um </a:t>
            </a:r>
            <a:r>
              <a:rPr lang="pt-PT" sz="1800" dirty="0" err="1"/>
              <a:t>push</a:t>
            </a:r>
            <a:r>
              <a:rPr lang="pt-PT" sz="1800" dirty="0"/>
              <a:t> num repositório partilhado é importante sincronizar o repositório local e resolver qualquer conflito:</a:t>
            </a:r>
          </a:p>
          <a:p>
            <a:pPr marL="0" indent="0">
              <a:buNone/>
            </a:pPr>
            <a:r>
              <a:rPr lang="pt-PT" sz="1400" dirty="0">
                <a:latin typeface="Andale Mono" panose="020B0509000000000004" pitchFamily="49" charset="0"/>
              </a:rPr>
              <a:t>% </a:t>
            </a:r>
            <a:r>
              <a:rPr lang="pt-PT" sz="1400" dirty="0" err="1">
                <a:latin typeface="Andale Mono" panose="020B0509000000000004" pitchFamily="49" charset="0"/>
              </a:rPr>
              <a:t>git</a:t>
            </a:r>
            <a:r>
              <a:rPr lang="pt-PT" sz="1400" dirty="0">
                <a:latin typeface="Andale Mono" panose="020B0509000000000004" pitchFamily="49" charset="0"/>
              </a:rPr>
              <a:t> pull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6CC48FE-D366-B94E-8743-D8A526CBD10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56066" y="2104723"/>
            <a:ext cx="4237686" cy="2648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7647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B49648-56F9-4C43-96AD-B925F76E7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Conhecer o estado da </a:t>
            </a:r>
            <a:r>
              <a:rPr lang="pt-PT" i="1" dirty="0" err="1"/>
              <a:t>working</a:t>
            </a:r>
            <a:r>
              <a:rPr lang="pt-PT" i="1" dirty="0"/>
              <a:t> </a:t>
            </a:r>
            <a:r>
              <a:rPr lang="pt-PT" i="1" dirty="0" err="1"/>
              <a:t>tree</a:t>
            </a:r>
            <a:endParaRPr lang="pt-PT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633509-7569-6749-AFC9-12E91972A6F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pt-PT" dirty="0">
                <a:latin typeface="Andale Mono" panose="020B0509000000000004" pitchFamily="49" charset="0"/>
              </a:rPr>
              <a:t>% </a:t>
            </a:r>
            <a:r>
              <a:rPr lang="pt-PT" dirty="0" err="1">
                <a:latin typeface="Andale Mono" panose="020B0509000000000004" pitchFamily="49" charset="0"/>
              </a:rPr>
              <a:t>git</a:t>
            </a:r>
            <a:r>
              <a:rPr lang="pt-PT" dirty="0">
                <a:latin typeface="Andale Mono" panose="020B0509000000000004" pitchFamily="49" charset="0"/>
              </a:rPr>
              <a:t> status</a:t>
            </a:r>
          </a:p>
          <a:p>
            <a:endParaRPr lang="pt-PT" dirty="0"/>
          </a:p>
          <a:p>
            <a:r>
              <a:rPr lang="pt-PT" dirty="0"/>
              <a:t>Informa que ficheiros precisam ser adicionados (porque foram alterados)</a:t>
            </a:r>
          </a:p>
          <a:p>
            <a:r>
              <a:rPr lang="pt-PT" dirty="0"/>
              <a:t>Informa que ficheiros existem no computador mas que não pertencem ao repositório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99D82F-018B-A74B-902C-5F26ECDE79B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pt-PT" dirty="0">
                <a:latin typeface="Andale Mono" panose="020B0509000000000004" pitchFamily="49" charset="0"/>
              </a:rPr>
              <a:t>% </a:t>
            </a:r>
            <a:r>
              <a:rPr lang="pt-PT" dirty="0" err="1">
                <a:latin typeface="Andale Mono" panose="020B0509000000000004" pitchFamily="49" charset="0"/>
              </a:rPr>
              <a:t>git</a:t>
            </a:r>
            <a:r>
              <a:rPr lang="pt-PT" dirty="0">
                <a:latin typeface="Andale Mono" panose="020B0509000000000004" pitchFamily="49" charset="0"/>
              </a:rPr>
              <a:t> log</a:t>
            </a:r>
          </a:p>
          <a:p>
            <a:endParaRPr lang="pt-PT" dirty="0"/>
          </a:p>
          <a:p>
            <a:r>
              <a:rPr lang="pt-PT" dirty="0"/>
              <a:t>Informa de todas as alterações feitas até ao momento (HEAD)</a:t>
            </a:r>
          </a:p>
          <a:p>
            <a:r>
              <a:rPr lang="pt-PT" dirty="0"/>
              <a:t>Informa de </a:t>
            </a:r>
            <a:r>
              <a:rPr lang="pt-PT" dirty="0" err="1"/>
              <a:t>commits</a:t>
            </a:r>
            <a:r>
              <a:rPr lang="pt-PT" dirty="0"/>
              <a:t> anteriores e qual o seu identificador (SHA1)</a:t>
            </a:r>
          </a:p>
        </p:txBody>
      </p:sp>
    </p:spTree>
    <p:extLst>
      <p:ext uri="{BB962C8B-B14F-4D97-AF65-F5344CB8AC3E}">
        <p14:creationId xmlns:p14="http://schemas.microsoft.com/office/powerpoint/2010/main" val="27230672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5CDFA5-FFDB-614F-B6F2-50DBB0DE11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Conhecer o que foi feito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0705B3-93F1-4D43-857F-72B46F38B0C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PT" dirty="0">
                <a:latin typeface="Andale Mono" panose="020B0509000000000004" pitchFamily="49" charset="0"/>
              </a:rPr>
              <a:t>% </a:t>
            </a:r>
            <a:r>
              <a:rPr lang="pt-PT" dirty="0" err="1">
                <a:latin typeface="Andale Mono" panose="020B0509000000000004" pitchFamily="49" charset="0"/>
              </a:rPr>
              <a:t>git</a:t>
            </a:r>
            <a:r>
              <a:rPr lang="pt-PT" dirty="0">
                <a:latin typeface="Andale Mono" panose="020B0509000000000004" pitchFamily="49" charset="0"/>
              </a:rPr>
              <a:t> </a:t>
            </a:r>
            <a:r>
              <a:rPr lang="pt-PT" dirty="0" err="1">
                <a:latin typeface="Andale Mono" panose="020B0509000000000004" pitchFamily="49" charset="0"/>
              </a:rPr>
              <a:t>diff</a:t>
            </a:r>
            <a:r>
              <a:rPr lang="pt-PT" dirty="0">
                <a:latin typeface="Andale Mono" panose="020B0509000000000004" pitchFamily="49" charset="0"/>
              </a:rPr>
              <a:t> </a:t>
            </a:r>
            <a:r>
              <a:rPr lang="pt-PT" dirty="0" err="1">
                <a:latin typeface="Andale Mono" panose="020B0509000000000004" pitchFamily="49" charset="0"/>
              </a:rPr>
              <a:t>commit_id</a:t>
            </a:r>
            <a:endParaRPr lang="pt-PT" dirty="0">
              <a:latin typeface="Andale Mono" panose="020B0509000000000004" pitchFamily="49" charset="0"/>
            </a:endParaRPr>
          </a:p>
          <a:p>
            <a:endParaRPr lang="pt-PT" dirty="0"/>
          </a:p>
          <a:p>
            <a:r>
              <a:rPr lang="pt-PT" dirty="0"/>
              <a:t>Mostra-nos as diferenças entre a </a:t>
            </a:r>
            <a:r>
              <a:rPr lang="pt-PT" i="1" dirty="0"/>
              <a:t>HEAD</a:t>
            </a:r>
            <a:r>
              <a:rPr lang="pt-PT" dirty="0"/>
              <a:t> e o </a:t>
            </a:r>
            <a:r>
              <a:rPr lang="pt-PT" i="1" dirty="0" err="1"/>
              <a:t>commit_id</a:t>
            </a:r>
            <a:endParaRPr lang="pt-PT" i="1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E9D1C9-ABD5-E745-9211-3DBB64FCE64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pt-PT" dirty="0">
                <a:latin typeface="Andale Mono" panose="020B0509000000000004" pitchFamily="49" charset="0"/>
              </a:rPr>
              <a:t>% </a:t>
            </a:r>
            <a:r>
              <a:rPr lang="pt-PT" dirty="0" err="1">
                <a:latin typeface="Andale Mono" panose="020B0509000000000004" pitchFamily="49" charset="0"/>
              </a:rPr>
              <a:t>git</a:t>
            </a:r>
            <a:r>
              <a:rPr lang="pt-PT" dirty="0">
                <a:latin typeface="Andale Mono" panose="020B0509000000000004" pitchFamily="49" charset="0"/>
              </a:rPr>
              <a:t> show </a:t>
            </a:r>
            <a:r>
              <a:rPr lang="pt-PT" dirty="0" err="1">
                <a:latin typeface="Andale Mono" panose="020B0509000000000004" pitchFamily="49" charset="0"/>
              </a:rPr>
              <a:t>commit_id</a:t>
            </a:r>
            <a:endParaRPr lang="pt-PT" dirty="0">
              <a:latin typeface="Andale Mono" panose="020B0509000000000004" pitchFamily="49" charset="0"/>
            </a:endParaRPr>
          </a:p>
          <a:p>
            <a:endParaRPr lang="pt-PT" dirty="0"/>
          </a:p>
          <a:p>
            <a:r>
              <a:rPr lang="pt-PT" dirty="0"/>
              <a:t>Mostra-nos o que foi submetido em </a:t>
            </a:r>
            <a:r>
              <a:rPr lang="pt-PT" i="1" dirty="0" err="1"/>
              <a:t>commit_id</a:t>
            </a:r>
            <a:endParaRPr lang="pt-PT" i="1" dirty="0"/>
          </a:p>
        </p:txBody>
      </p:sp>
    </p:spTree>
    <p:extLst>
      <p:ext uri="{BB962C8B-B14F-4D97-AF65-F5344CB8AC3E}">
        <p14:creationId xmlns:p14="http://schemas.microsoft.com/office/powerpoint/2010/main" val="25079375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D6FBB9D-1CAA-4D05-AB33-BABDFE17B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04727B71-B4B6-4823-80A1-68C40B475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9A6DB05-9FB5-4B07-8675-74C23D4FD8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92468898-5A6E-4D55-85EC-308E785EE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2BC3A2-3DAE-4946-8704-49C713BF01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411480"/>
            <a:ext cx="11201400" cy="110642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/>
              <a:t>Branching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E23A947-2D45-4208-AE2B-64948C87A3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98458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67C4D05-C920-EC49-B4A8-3C737167018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9768" y="1883092"/>
            <a:ext cx="6702552" cy="4189095"/>
          </a:xfrm>
          <a:prstGeom prst="rect">
            <a:avLst/>
          </a:prstGeom>
        </p:spPr>
      </p:pic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E5BBB0F9-6A59-4D02-A9C7-A2D6516684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43801" y="1721922"/>
            <a:ext cx="4218432" cy="4520560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CC8AA9-3D49-5C44-9C07-030D5BB3EC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938752" y="2020824"/>
            <a:ext cx="3455097" cy="395935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/>
            <a:r>
              <a:rPr lang="en-US" sz="1700"/>
              <a:t>% git checkout –b future-plans</a:t>
            </a:r>
          </a:p>
          <a:p>
            <a:endParaRPr lang="en-US" sz="1700"/>
          </a:p>
          <a:p>
            <a:r>
              <a:rPr lang="en-US" sz="1700"/>
              <a:t>Inicia um novo branch e coloca-nos no mesmo</a:t>
            </a:r>
          </a:p>
          <a:p>
            <a:pPr marL="0"/>
            <a:endParaRPr lang="en-US" sz="1700"/>
          </a:p>
          <a:p>
            <a:pPr marL="0"/>
            <a:r>
              <a:rPr lang="en-US" sz="1700"/>
              <a:t>% git branch</a:t>
            </a:r>
          </a:p>
          <a:p>
            <a:endParaRPr lang="en-US" sz="1700"/>
          </a:p>
          <a:p>
            <a:r>
              <a:rPr lang="en-US" sz="1700"/>
              <a:t>Lista os branches e informa do actual</a:t>
            </a:r>
          </a:p>
          <a:p>
            <a:endParaRPr lang="en-US" sz="1700"/>
          </a:p>
        </p:txBody>
      </p:sp>
    </p:spTree>
    <p:extLst>
      <p:ext uri="{BB962C8B-B14F-4D97-AF65-F5344CB8AC3E}">
        <p14:creationId xmlns:p14="http://schemas.microsoft.com/office/powerpoint/2010/main" val="1757780780"/>
      </p:ext>
    </p:extLst>
  </p:cSld>
  <p:clrMapOvr>
    <a:masterClrMapping/>
  </p:clrMapOvr>
</p:sld>
</file>

<file path=ppt/theme/theme1.xml><?xml version="1.0" encoding="utf-8"?>
<a:theme xmlns:a="http://schemas.openxmlformats.org/drawingml/2006/main" name="AccentBoxVTI">
  <a:themeElements>
    <a:clrScheme name="AnalogousFromDarkSeedLeftStep">
      <a:dk1>
        <a:srgbClr val="000000"/>
      </a:dk1>
      <a:lt1>
        <a:srgbClr val="FFFFFF"/>
      </a:lt1>
      <a:dk2>
        <a:srgbClr val="412D24"/>
      </a:dk2>
      <a:lt2>
        <a:srgbClr val="E8E2E8"/>
      </a:lt2>
      <a:accent1>
        <a:srgbClr val="23B921"/>
      </a:accent1>
      <a:accent2>
        <a:srgbClr val="5AB514"/>
      </a:accent2>
      <a:accent3>
        <a:srgbClr val="95AA1E"/>
      </a:accent3>
      <a:accent4>
        <a:srgbClr val="CB9A16"/>
      </a:accent4>
      <a:accent5>
        <a:srgbClr val="E76529"/>
      </a:accent5>
      <a:accent6>
        <a:srgbClr val="D5172A"/>
      </a:accent6>
      <a:hlink>
        <a:srgbClr val="B1743B"/>
      </a:hlink>
      <a:folHlink>
        <a:srgbClr val="7F7F7F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181</TotalTime>
  <Words>729</Words>
  <Application>Microsoft Macintosh PowerPoint</Application>
  <PresentationFormat>Widescreen</PresentationFormat>
  <Paragraphs>88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Andale Mono</vt:lpstr>
      <vt:lpstr>Arial</vt:lpstr>
      <vt:lpstr>Avenir Next LT Pro</vt:lpstr>
      <vt:lpstr>Calibri</vt:lpstr>
      <vt:lpstr>AccentBoxVTI</vt:lpstr>
      <vt:lpstr>Introdução ao  git</vt:lpstr>
      <vt:lpstr>O que é o git ?</vt:lpstr>
      <vt:lpstr>Criar repositório git</vt:lpstr>
      <vt:lpstr>PowerPoint Presentation</vt:lpstr>
      <vt:lpstr>Acrescentar um ficheiro</vt:lpstr>
      <vt:lpstr>Sincronizar com servidor remoto</vt:lpstr>
      <vt:lpstr>Conhecer o estado da working tree</vt:lpstr>
      <vt:lpstr>Conhecer o que foi feito</vt:lpstr>
      <vt:lpstr>Branching</vt:lpstr>
      <vt:lpstr>Merging</vt:lpstr>
      <vt:lpstr>Push</vt:lpstr>
      <vt:lpstr>Undo! Undo!</vt:lpstr>
      <vt:lpstr>Ups! Merge falhou</vt:lpstr>
      <vt:lpstr>GitHub</vt:lpstr>
      <vt:lpstr>Obrigado pela vossa atenção!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Introdução ao  git</dc:title>
  <dc:creator>Diogo Gomes</dc:creator>
  <cp:lastModifiedBy>Diogo Gomes</cp:lastModifiedBy>
  <cp:revision>13</cp:revision>
  <dcterms:created xsi:type="dcterms:W3CDTF">2020-04-05T17:20:41Z</dcterms:created>
  <dcterms:modified xsi:type="dcterms:W3CDTF">2020-04-05T20:25:28Z</dcterms:modified>
</cp:coreProperties>
</file>